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4" r:id="rId4"/>
    <p:sldId id="265" r:id="rId5"/>
    <p:sldId id="258"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7934C-04E5-423D-8B47-4B62A79A3AC0}" v="15" dt="2023-03-20T09:00:39.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4660"/>
  </p:normalViewPr>
  <p:slideViewPr>
    <p:cSldViewPr snapToGrid="0">
      <p:cViewPr varScale="1">
        <p:scale>
          <a:sx n="82" d="100"/>
          <a:sy n="82"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3C47934C-04E5-423D-8B47-4B62A79A3AC0}"/>
    <pc:docChg chg="undo custSel addSld delSld modSld">
      <pc:chgData name="Shailee Upadhayay" userId="556280587117f9d7" providerId="LiveId" clId="{3C47934C-04E5-423D-8B47-4B62A79A3AC0}" dt="2023-03-20T09:00:39.314" v="86" actId="14100"/>
      <pc:docMkLst>
        <pc:docMk/>
      </pc:docMkLst>
      <pc:sldChg chg="addSp modSp">
        <pc:chgData name="Shailee Upadhayay" userId="556280587117f9d7" providerId="LiveId" clId="{3C47934C-04E5-423D-8B47-4B62A79A3AC0}" dt="2023-03-20T09:00:39.314" v="86" actId="14100"/>
        <pc:sldMkLst>
          <pc:docMk/>
          <pc:sldMk cId="1100761115" sldId="256"/>
        </pc:sldMkLst>
        <pc:picChg chg="add mod">
          <ac:chgData name="Shailee Upadhayay" userId="556280587117f9d7" providerId="LiveId" clId="{3C47934C-04E5-423D-8B47-4B62A79A3AC0}" dt="2023-03-20T09:00:39.314" v="86" actId="14100"/>
          <ac:picMkLst>
            <pc:docMk/>
            <pc:sldMk cId="1100761115" sldId="256"/>
            <ac:picMk id="3074" creationId="{009A6B99-2CFA-7015-F579-816BD013C35A}"/>
          </ac:picMkLst>
        </pc:picChg>
      </pc:sldChg>
      <pc:sldChg chg="modSp new mod">
        <pc:chgData name="Shailee Upadhayay" userId="556280587117f9d7" providerId="LiveId" clId="{3C47934C-04E5-423D-8B47-4B62A79A3AC0}" dt="2023-03-20T08:36:28.280" v="64" actId="14100"/>
        <pc:sldMkLst>
          <pc:docMk/>
          <pc:sldMk cId="3088703390" sldId="261"/>
        </pc:sldMkLst>
        <pc:spChg chg="mod">
          <ac:chgData name="Shailee Upadhayay" userId="556280587117f9d7" providerId="LiveId" clId="{3C47934C-04E5-423D-8B47-4B62A79A3AC0}" dt="2023-03-20T08:36:28.280" v="64" actId="14100"/>
          <ac:spMkLst>
            <pc:docMk/>
            <pc:sldMk cId="3088703390" sldId="261"/>
            <ac:spMk id="2" creationId="{64A17F69-A170-9083-0062-F410DCDDAC57}"/>
          </ac:spMkLst>
        </pc:spChg>
        <pc:spChg chg="mod">
          <ac:chgData name="Shailee Upadhayay" userId="556280587117f9d7" providerId="LiveId" clId="{3C47934C-04E5-423D-8B47-4B62A79A3AC0}" dt="2023-03-20T08:36:08.336" v="59" actId="27636"/>
          <ac:spMkLst>
            <pc:docMk/>
            <pc:sldMk cId="3088703390" sldId="261"/>
            <ac:spMk id="3" creationId="{6B164C9C-4DBB-6B9D-F08E-8232063A30F7}"/>
          </ac:spMkLst>
        </pc:spChg>
      </pc:sldChg>
      <pc:sldChg chg="modSp new mod">
        <pc:chgData name="Shailee Upadhayay" userId="556280587117f9d7" providerId="LiveId" clId="{3C47934C-04E5-423D-8B47-4B62A79A3AC0}" dt="2023-03-20T08:31:38.811" v="37" actId="113"/>
        <pc:sldMkLst>
          <pc:docMk/>
          <pc:sldMk cId="2268094115" sldId="262"/>
        </pc:sldMkLst>
        <pc:spChg chg="mod">
          <ac:chgData name="Shailee Upadhayay" userId="556280587117f9d7" providerId="LiveId" clId="{3C47934C-04E5-423D-8B47-4B62A79A3AC0}" dt="2023-03-20T08:31:38.811" v="37" actId="113"/>
          <ac:spMkLst>
            <pc:docMk/>
            <pc:sldMk cId="2268094115" sldId="262"/>
            <ac:spMk id="3" creationId="{C5135626-BDF0-2E3A-D455-67C29D9721E8}"/>
          </ac:spMkLst>
        </pc:spChg>
      </pc:sldChg>
      <pc:sldChg chg="modSp new del mod">
        <pc:chgData name="Shailee Upadhayay" userId="556280587117f9d7" providerId="LiveId" clId="{3C47934C-04E5-423D-8B47-4B62A79A3AC0}" dt="2023-03-20T08:33:57.852" v="44" actId="2696"/>
        <pc:sldMkLst>
          <pc:docMk/>
          <pc:sldMk cId="1686595920" sldId="263"/>
        </pc:sldMkLst>
        <pc:spChg chg="mod">
          <ac:chgData name="Shailee Upadhayay" userId="556280587117f9d7" providerId="LiveId" clId="{3C47934C-04E5-423D-8B47-4B62A79A3AC0}" dt="2023-03-20T08:33:46.163" v="43" actId="2711"/>
          <ac:spMkLst>
            <pc:docMk/>
            <pc:sldMk cId="1686595920" sldId="263"/>
            <ac:spMk id="2" creationId="{9A18E91E-F498-AE9E-0570-CC5CEC18F873}"/>
          </ac:spMkLst>
        </pc:spChg>
        <pc:spChg chg="mod">
          <ac:chgData name="Shailee Upadhayay" userId="556280587117f9d7" providerId="LiveId" clId="{3C47934C-04E5-423D-8B47-4B62A79A3AC0}" dt="2023-03-20T08:33:35.656" v="40" actId="21"/>
          <ac:spMkLst>
            <pc:docMk/>
            <pc:sldMk cId="1686595920" sldId="263"/>
            <ac:spMk id="3" creationId="{B8DF0950-E9CC-0B3D-DB4D-BCF6F3DA1002}"/>
          </ac:spMkLst>
        </pc:spChg>
      </pc:sldChg>
      <pc:sldChg chg="addSp delSp modSp new del">
        <pc:chgData name="Shailee Upadhayay" userId="556280587117f9d7" providerId="LiveId" clId="{3C47934C-04E5-423D-8B47-4B62A79A3AC0}" dt="2023-03-20T08:35:44.448" v="56" actId="2696"/>
        <pc:sldMkLst>
          <pc:docMk/>
          <pc:sldMk cId="2337458707" sldId="263"/>
        </pc:sldMkLst>
        <pc:spChg chg="del">
          <ac:chgData name="Shailee Upadhayay" userId="556280587117f9d7" providerId="LiveId" clId="{3C47934C-04E5-423D-8B47-4B62A79A3AC0}" dt="2023-03-20T08:34:56.610" v="46"/>
          <ac:spMkLst>
            <pc:docMk/>
            <pc:sldMk cId="2337458707" sldId="263"/>
            <ac:spMk id="3" creationId="{98B76364-7167-E671-B0A7-3887BE6A11B0}"/>
          </ac:spMkLst>
        </pc:spChg>
        <pc:picChg chg="add mod">
          <ac:chgData name="Shailee Upadhayay" userId="556280587117f9d7" providerId="LiveId" clId="{3C47934C-04E5-423D-8B47-4B62A79A3AC0}" dt="2023-03-20T08:34:59.995" v="47" actId="1076"/>
          <ac:picMkLst>
            <pc:docMk/>
            <pc:sldMk cId="2337458707" sldId="263"/>
            <ac:picMk id="1026" creationId="{15C137FD-E5E4-2311-051A-9932C6CF1535}"/>
          </ac:picMkLst>
        </pc:picChg>
      </pc:sldChg>
      <pc:sldChg chg="addSp delSp modSp add mod">
        <pc:chgData name="Shailee Upadhayay" userId="556280587117f9d7" providerId="LiveId" clId="{3C47934C-04E5-423D-8B47-4B62A79A3AC0}" dt="2023-03-20T08:35:34.869" v="55" actId="1076"/>
        <pc:sldMkLst>
          <pc:docMk/>
          <pc:sldMk cId="4027137729" sldId="264"/>
        </pc:sldMkLst>
        <pc:spChg chg="del">
          <ac:chgData name="Shailee Upadhayay" userId="556280587117f9d7" providerId="LiveId" clId="{3C47934C-04E5-423D-8B47-4B62A79A3AC0}" dt="2023-03-20T08:35:13.529" v="49" actId="478"/>
          <ac:spMkLst>
            <pc:docMk/>
            <pc:sldMk cId="4027137729" sldId="264"/>
            <ac:spMk id="2" creationId="{486F1B2F-39F1-B3F3-B337-E4D04301B566}"/>
          </ac:spMkLst>
        </pc:spChg>
        <pc:spChg chg="del">
          <ac:chgData name="Shailee Upadhayay" userId="556280587117f9d7" providerId="LiveId" clId="{3C47934C-04E5-423D-8B47-4B62A79A3AC0}" dt="2023-03-20T08:35:13.529" v="49" actId="478"/>
          <ac:spMkLst>
            <pc:docMk/>
            <pc:sldMk cId="4027137729" sldId="264"/>
            <ac:spMk id="3" creationId="{305B6D93-7566-4361-519D-B8A1802E46CA}"/>
          </ac:spMkLst>
        </pc:spChg>
        <pc:spChg chg="add mod">
          <ac:chgData name="Shailee Upadhayay" userId="556280587117f9d7" providerId="LiveId" clId="{3C47934C-04E5-423D-8B47-4B62A79A3AC0}" dt="2023-03-20T08:35:34.869" v="55" actId="1076"/>
          <ac:spMkLst>
            <pc:docMk/>
            <pc:sldMk cId="4027137729" sldId="264"/>
            <ac:spMk id="5" creationId="{30729FD8-DD41-C904-47F0-4839B78F36C2}"/>
          </ac:spMkLst>
        </pc:spChg>
        <pc:spChg chg="add mod">
          <ac:chgData name="Shailee Upadhayay" userId="556280587117f9d7" providerId="LiveId" clId="{3C47934C-04E5-423D-8B47-4B62A79A3AC0}" dt="2023-03-20T08:35:13.529" v="49" actId="478"/>
          <ac:spMkLst>
            <pc:docMk/>
            <pc:sldMk cId="4027137729" sldId="264"/>
            <ac:spMk id="7" creationId="{466ABB6D-37FF-B4A2-5B40-49A030BDACC6}"/>
          </ac:spMkLst>
        </pc:spChg>
        <pc:picChg chg="add mod">
          <ac:chgData name="Shailee Upadhayay" userId="556280587117f9d7" providerId="LiveId" clId="{3C47934C-04E5-423D-8B47-4B62A79A3AC0}" dt="2023-03-20T08:35:34.869" v="55" actId="1076"/>
          <ac:picMkLst>
            <pc:docMk/>
            <pc:sldMk cId="4027137729" sldId="264"/>
            <ac:picMk id="2050" creationId="{2A6A7B21-9549-013A-0EA1-40C47136CF3E}"/>
          </ac:picMkLst>
        </pc:picChg>
      </pc:sldChg>
      <pc:sldChg chg="modSp new mod">
        <pc:chgData name="Shailee Upadhayay" userId="556280587117f9d7" providerId="LiveId" clId="{3C47934C-04E5-423D-8B47-4B62A79A3AC0}" dt="2023-03-20T08:41:30.453" v="79" actId="123"/>
        <pc:sldMkLst>
          <pc:docMk/>
          <pc:sldMk cId="3412763817" sldId="265"/>
        </pc:sldMkLst>
        <pc:spChg chg="mod">
          <ac:chgData name="Shailee Upadhayay" userId="556280587117f9d7" providerId="LiveId" clId="{3C47934C-04E5-423D-8B47-4B62A79A3AC0}" dt="2023-03-20T08:38:57.845" v="75" actId="14100"/>
          <ac:spMkLst>
            <pc:docMk/>
            <pc:sldMk cId="3412763817" sldId="265"/>
            <ac:spMk id="2" creationId="{E545D978-3C5F-C875-531C-2D9DE9B34AF3}"/>
          </ac:spMkLst>
        </pc:spChg>
        <pc:spChg chg="mod">
          <ac:chgData name="Shailee Upadhayay" userId="556280587117f9d7" providerId="LiveId" clId="{3C47934C-04E5-423D-8B47-4B62A79A3AC0}" dt="2023-03-20T08:41:30.453" v="79" actId="123"/>
          <ac:spMkLst>
            <pc:docMk/>
            <pc:sldMk cId="3412763817" sldId="265"/>
            <ac:spMk id="3" creationId="{60D58CE9-3BC1-86F2-2A64-4E85D49F2A7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A97823C-5E92-4D35-AC35-70CD487CD8EC}"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4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3DC51-1170-4CC5-9CE6-E37E912CF8EA}" type="datetimeFigureOut">
              <a:rPr lang="en-IN" smtClean="0"/>
              <a:t>20-03-2023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7823C-5E92-4D35-AC35-70CD487CD8EC}" type="slidenum">
              <a:rPr lang="en-IN" smtClean="0"/>
              <a:t>‹#›</a:t>
            </a:fld>
            <a:endParaRPr lang="en-IN"/>
          </a:p>
        </p:txBody>
      </p:sp>
    </p:spTree>
    <p:extLst>
      <p:ext uri="{BB962C8B-B14F-4D97-AF65-F5344CB8AC3E}">
        <p14:creationId xmlns:p14="http://schemas.microsoft.com/office/powerpoint/2010/main" val="193466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463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69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spTree>
    <p:extLst>
      <p:ext uri="{BB962C8B-B14F-4D97-AF65-F5344CB8AC3E}">
        <p14:creationId xmlns:p14="http://schemas.microsoft.com/office/powerpoint/2010/main" val="6662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60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61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80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06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spTree>
    <p:extLst>
      <p:ext uri="{BB962C8B-B14F-4D97-AF65-F5344CB8AC3E}">
        <p14:creationId xmlns:p14="http://schemas.microsoft.com/office/powerpoint/2010/main" val="21301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3DC51-1170-4CC5-9CE6-E37E912CF8EA}" type="datetimeFigureOut">
              <a:rPr lang="en-IN" smtClean="0"/>
              <a:t>20-03-2023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7823C-5E92-4D35-AC35-70CD487CD8EC}"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71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3DC51-1170-4CC5-9CE6-E37E912CF8EA}" type="datetimeFigureOut">
              <a:rPr lang="en-IN" smtClean="0"/>
              <a:t>20-03-2023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7823C-5E92-4D35-AC35-70CD487CD8EC}"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9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3DC51-1170-4CC5-9CE6-E37E912CF8EA}" type="datetimeFigureOut">
              <a:rPr lang="en-IN" smtClean="0"/>
              <a:t>20-03-2023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97823C-5E92-4D35-AC35-70CD487CD8EC}"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90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3DC51-1170-4CC5-9CE6-E37E912CF8EA}" type="datetimeFigureOut">
              <a:rPr lang="en-IN" smtClean="0"/>
              <a:t>20-03-2023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97823C-5E92-4D35-AC35-70CD487CD8EC}"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68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3DC51-1170-4CC5-9CE6-E37E912CF8EA}" type="datetimeFigureOut">
              <a:rPr lang="en-IN" smtClean="0"/>
              <a:t>20-03-2023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97823C-5E92-4D35-AC35-70CD487CD8EC}" type="slidenum">
              <a:rPr lang="en-IN" smtClean="0"/>
              <a:t>‹#›</a:t>
            </a:fld>
            <a:endParaRPr lang="en-IN"/>
          </a:p>
        </p:txBody>
      </p:sp>
    </p:spTree>
    <p:extLst>
      <p:ext uri="{BB962C8B-B14F-4D97-AF65-F5344CB8AC3E}">
        <p14:creationId xmlns:p14="http://schemas.microsoft.com/office/powerpoint/2010/main" val="117850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3DC51-1170-4CC5-9CE6-E37E912CF8EA}" type="datetimeFigureOut">
              <a:rPr lang="en-IN" smtClean="0"/>
              <a:t>20-03-2023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7823C-5E92-4D35-AC35-70CD487CD8EC}"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72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3DC51-1170-4CC5-9CE6-E37E912CF8EA}" type="datetimeFigureOut">
              <a:rPr lang="en-IN" smtClean="0"/>
              <a:t>20-03-2023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7823C-5E92-4D35-AC35-70CD487CD8EC}" type="slidenum">
              <a:rPr lang="en-IN" smtClean="0"/>
              <a:t>‹#›</a:t>
            </a:fld>
            <a:endParaRPr lang="en-IN"/>
          </a:p>
        </p:txBody>
      </p:sp>
    </p:spTree>
    <p:extLst>
      <p:ext uri="{BB962C8B-B14F-4D97-AF65-F5344CB8AC3E}">
        <p14:creationId xmlns:p14="http://schemas.microsoft.com/office/powerpoint/2010/main" val="103846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13DC51-1170-4CC5-9CE6-E37E912CF8EA}" type="datetimeFigureOut">
              <a:rPr lang="en-IN" smtClean="0"/>
              <a:t>20-03-2023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97823C-5E92-4D35-AC35-70CD487CD8EC}" type="slidenum">
              <a:rPr lang="en-IN" smtClean="0"/>
              <a:t>‹#›</a:t>
            </a:fld>
            <a:endParaRPr lang="en-IN"/>
          </a:p>
        </p:txBody>
      </p:sp>
    </p:spTree>
    <p:extLst>
      <p:ext uri="{BB962C8B-B14F-4D97-AF65-F5344CB8AC3E}">
        <p14:creationId xmlns:p14="http://schemas.microsoft.com/office/powerpoint/2010/main" val="39394497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1B2F-39F1-B3F3-B337-E4D04301B566}"/>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305B6D93-7566-4361-519D-B8A1802E46CA}"/>
              </a:ext>
            </a:extLst>
          </p:cNvPr>
          <p:cNvSpPr>
            <a:spLocks noGrp="1"/>
          </p:cNvSpPr>
          <p:nvPr>
            <p:ph type="subTitle" idx="1"/>
          </p:nvPr>
        </p:nvSpPr>
        <p:spPr/>
        <p:txBody>
          <a:bodyPr/>
          <a:lstStyle/>
          <a:p>
            <a:endParaRPr lang="en-IN"/>
          </a:p>
        </p:txBody>
      </p:sp>
      <p:pic>
        <p:nvPicPr>
          <p:cNvPr id="3074" name="Picture 2" descr="Global market icon stock illustration. Illustration of symbol - 147127617">
            <a:extLst>
              <a:ext uri="{FF2B5EF4-FFF2-40B4-BE49-F238E27FC236}">
                <a16:creationId xmlns:a16="http://schemas.microsoft.com/office/drawing/2014/main" id="{009A6B99-2CFA-7015-F579-816BD013C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371" y="1371600"/>
            <a:ext cx="7912360" cy="442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6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1B2F-39F1-B3F3-B337-E4D04301B566}"/>
              </a:ext>
            </a:extLst>
          </p:cNvPr>
          <p:cNvSpPr>
            <a:spLocks noGrp="1"/>
          </p:cNvSpPr>
          <p:nvPr>
            <p:ph type="ctrTitle"/>
          </p:nvPr>
        </p:nvSpPr>
        <p:spPr>
          <a:xfrm>
            <a:off x="2692398" y="1871131"/>
            <a:ext cx="6815669" cy="1030689"/>
          </a:xfrm>
        </p:spPr>
        <p:txBody>
          <a:bodyPr/>
          <a:lstStyle/>
          <a:p>
            <a:r>
              <a:rPr lang="en-US" dirty="0">
                <a:latin typeface="Algerian" panose="04020705040A02060702" pitchFamily="82" charset="0"/>
              </a:rPr>
              <a:t>GLOBAL PRODUCT</a:t>
            </a:r>
            <a:endParaRPr lang="en-IN" dirty="0">
              <a:latin typeface="Algerian" panose="04020705040A02060702" pitchFamily="82" charset="0"/>
            </a:endParaRPr>
          </a:p>
        </p:txBody>
      </p:sp>
      <p:sp>
        <p:nvSpPr>
          <p:cNvPr id="3" name="Subtitle 2">
            <a:extLst>
              <a:ext uri="{FF2B5EF4-FFF2-40B4-BE49-F238E27FC236}">
                <a16:creationId xmlns:a16="http://schemas.microsoft.com/office/drawing/2014/main" id="{305B6D93-7566-4361-519D-B8A1802E46CA}"/>
              </a:ext>
            </a:extLst>
          </p:cNvPr>
          <p:cNvSpPr>
            <a:spLocks noGrp="1"/>
          </p:cNvSpPr>
          <p:nvPr>
            <p:ph type="subTitle" idx="1"/>
          </p:nvPr>
        </p:nvSpPr>
        <p:spPr/>
        <p:txBody>
          <a:bodyPr>
            <a:noAutofit/>
          </a:bodyPr>
          <a:lstStyle/>
          <a:p>
            <a:pPr algn="just"/>
            <a:r>
              <a:rPr lang="en-US" sz="2000" dirty="0">
                <a:latin typeface="Times New Roman" panose="02020603050405020304" pitchFamily="18" charset="0"/>
                <a:cs typeface="Times New Roman" panose="02020603050405020304" pitchFamily="18" charset="0"/>
              </a:rPr>
              <a:t>Global products are those products that are marketed internationally under the same brand name, features and specifications across countries. Global products are different from regional products or brands, which are specific to a particular region.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54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29FD8-DD41-C904-47F0-4839B78F36C2}"/>
              </a:ext>
            </a:extLst>
          </p:cNvPr>
          <p:cNvSpPr>
            <a:spLocks noGrp="1"/>
          </p:cNvSpPr>
          <p:nvPr>
            <p:ph type="ctrTitle"/>
          </p:nvPr>
        </p:nvSpPr>
        <p:spPr>
          <a:xfrm>
            <a:off x="1936999" y="1708104"/>
            <a:ext cx="8791429" cy="1663758"/>
          </a:xfrm>
        </p:spPr>
        <p:txBody>
          <a:bodyPr/>
          <a:lstStyle/>
          <a:p>
            <a:endParaRPr lang="en-IN" dirty="0"/>
          </a:p>
        </p:txBody>
      </p:sp>
      <p:sp>
        <p:nvSpPr>
          <p:cNvPr id="7" name="Subtitle 6">
            <a:extLst>
              <a:ext uri="{FF2B5EF4-FFF2-40B4-BE49-F238E27FC236}">
                <a16:creationId xmlns:a16="http://schemas.microsoft.com/office/drawing/2014/main" id="{466ABB6D-37FF-B4A2-5B40-49A030BDACC6}"/>
              </a:ext>
            </a:extLst>
          </p:cNvPr>
          <p:cNvSpPr>
            <a:spLocks noGrp="1"/>
          </p:cNvSpPr>
          <p:nvPr>
            <p:ph type="subTitle" idx="1"/>
          </p:nvPr>
        </p:nvSpPr>
        <p:spPr/>
        <p:txBody>
          <a:bodyPr/>
          <a:lstStyle/>
          <a:p>
            <a:endParaRPr lang="en-IN"/>
          </a:p>
        </p:txBody>
      </p:sp>
      <p:pic>
        <p:nvPicPr>
          <p:cNvPr id="2050" name="Picture 2" descr="Global Products">
            <a:extLst>
              <a:ext uri="{FF2B5EF4-FFF2-40B4-BE49-F238E27FC236}">
                <a16:creationId xmlns:a16="http://schemas.microsoft.com/office/drawing/2014/main" id="{2A6A7B21-9549-013A-0EA1-40C47136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990" y="1599098"/>
            <a:ext cx="5216020" cy="365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3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D978-3C5F-C875-531C-2D9DE9B34AF3}"/>
              </a:ext>
            </a:extLst>
          </p:cNvPr>
          <p:cNvSpPr>
            <a:spLocks noGrp="1"/>
          </p:cNvSpPr>
          <p:nvPr>
            <p:ph type="title"/>
          </p:nvPr>
        </p:nvSpPr>
        <p:spPr>
          <a:xfrm>
            <a:off x="1295402" y="1492898"/>
            <a:ext cx="9601196" cy="793101"/>
          </a:xfrm>
        </p:spPr>
        <p:txBody>
          <a:bodyPr>
            <a:normAutofit fontScale="90000"/>
          </a:bodyPr>
          <a:lstStyle/>
          <a:p>
            <a:r>
              <a:rPr lang="en-US" b="1" i="0" dirty="0">
                <a:solidFill>
                  <a:srgbClr val="555555"/>
                </a:solidFill>
                <a:effectLst/>
                <a:latin typeface="Algerian" panose="04020705040A02060702" pitchFamily="82" charset="0"/>
              </a:rPr>
              <a:t>What is Global Product Development?</a:t>
            </a:r>
            <a:br>
              <a:rPr lang="en-US" b="1" i="0" dirty="0">
                <a:solidFill>
                  <a:srgbClr val="555555"/>
                </a:solidFill>
                <a:effectLst/>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60D58CE9-3BC1-86F2-2A64-4E85D49F2A78}"/>
              </a:ext>
            </a:extLst>
          </p:cNvPr>
          <p:cNvSpPr>
            <a:spLocks noGrp="1"/>
          </p:cNvSpPr>
          <p:nvPr>
            <p:ph idx="1"/>
          </p:nvPr>
        </p:nvSpPr>
        <p:spPr/>
        <p:txBody>
          <a:bodyPr>
            <a:normAutofit fontScale="92500" lnSpcReduction="20000"/>
          </a:bodyPr>
          <a:lstStyle/>
          <a:p>
            <a:pPr algn="just"/>
            <a:r>
              <a:rPr lang="en-US" b="1" i="0" dirty="0">
                <a:solidFill>
                  <a:srgbClr val="555555"/>
                </a:solidFill>
                <a:effectLst/>
                <a:latin typeface="Times New Roman" panose="02020603050405020304" pitchFamily="18" charset="0"/>
                <a:cs typeface="Times New Roman" panose="02020603050405020304" pitchFamily="18" charset="0"/>
              </a:rPr>
              <a:t>Global product development</a:t>
            </a:r>
            <a:r>
              <a:rPr lang="en-US" b="0" i="0" dirty="0">
                <a:solidFill>
                  <a:srgbClr val="555555"/>
                </a:solidFill>
                <a:effectLst/>
                <a:latin typeface="Times New Roman" panose="02020603050405020304" pitchFamily="18" charset="0"/>
                <a:cs typeface="Times New Roman" panose="02020603050405020304" pitchFamily="18" charset="0"/>
              </a:rPr>
              <a:t> is a phenomenon impacting more businesses in the modern age. It involves creating new products that can function well in various countries worldwide. Global product development is effectively an extension of </a:t>
            </a:r>
            <a:r>
              <a:rPr lang="en-US" b="1" i="0" dirty="0">
                <a:solidFill>
                  <a:srgbClr val="555555"/>
                </a:solidFill>
                <a:effectLst/>
                <a:latin typeface="Times New Roman" panose="02020603050405020304" pitchFamily="18" charset="0"/>
                <a:cs typeface="Times New Roman" panose="02020603050405020304" pitchFamily="18" charset="0"/>
              </a:rPr>
              <a:t>globalization</a:t>
            </a:r>
            <a:r>
              <a:rPr lang="en-US" b="0" i="0" dirty="0">
                <a:solidFill>
                  <a:srgbClr val="555555"/>
                </a:solidFill>
                <a:effectLst/>
                <a:latin typeface="Times New Roman" panose="02020603050405020304" pitchFamily="18" charset="0"/>
                <a:cs typeface="Times New Roman" panose="02020603050405020304" pitchFamily="18" charset="0"/>
              </a:rPr>
              <a:t>, which in business refers to a company's ability to operate well on an international scale. Businesses need to learn to adapt their products and marketing to suit people's needs in various parts of the world. A product that can successfully do this is considered a global product. There are several factors to consider when developing a global product. </a:t>
            </a:r>
          </a:p>
          <a:p>
            <a:pPr algn="just"/>
            <a:r>
              <a:rPr lang="en-US" b="0" i="0" dirty="0">
                <a:solidFill>
                  <a:srgbClr val="555555"/>
                </a:solidFill>
                <a:effectLst/>
                <a:latin typeface="Times New Roman" panose="02020603050405020304" pitchFamily="18" charset="0"/>
                <a:cs typeface="Times New Roman" panose="02020603050405020304" pitchFamily="18" charset="0"/>
              </a:rPr>
              <a:t>These include the target country's culture and norms, current demand in various parts of the world, and the regulations and laws guiding the production and sale of the product in question.</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76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9BF9-F940-6FF8-F19D-99CF9654B356}"/>
              </a:ext>
            </a:extLst>
          </p:cNvPr>
          <p:cNvSpPr>
            <a:spLocks noGrp="1"/>
          </p:cNvSpPr>
          <p:nvPr>
            <p:ph type="title"/>
          </p:nvPr>
        </p:nvSpPr>
        <p:spPr/>
        <p:txBody>
          <a:bodyPr/>
          <a:lstStyle/>
          <a:p>
            <a:r>
              <a:rPr lang="en-US" dirty="0">
                <a:latin typeface="Algerian" panose="04020705040A02060702" pitchFamily="82" charset="0"/>
              </a:rPr>
              <a:t>Product adaptation</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54797EC9-768C-0346-C6EA-4B4C42409A7F}"/>
              </a:ext>
            </a:extLst>
          </p:cNvPr>
          <p:cNvSpPr>
            <a:spLocks noGrp="1"/>
          </p:cNvSpPr>
          <p:nvPr>
            <p:ph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Product adaptation is the process by which businesses change their products with the aim of selling them to foreign markets. Product adaptation is done since customers in different regions have differing values, preferences, beliefs, cultures, and needs. Therefore, product adaptation aims mainly to serve local customers' specific needs. Another major purpose is to comply with the set laws and regulations. Although the products are modified, their core purpose or benefit is retained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92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F07C-A42D-E690-C8AB-FA6DEE53CE7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3D6299-B992-FDB9-4278-42AB271F8266}"/>
              </a:ext>
            </a:extLst>
          </p:cNvPr>
          <p:cNvSpPr>
            <a:spLocks noGrp="1"/>
          </p:cNvSpPr>
          <p:nvPr>
            <p:ph idx="1"/>
          </p:nvPr>
        </p:nvSpPr>
        <p:spPr>
          <a:xfrm>
            <a:off x="1119673" y="2622246"/>
            <a:ext cx="10112827" cy="3318936"/>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 A product adaptation model can be characterized by its components. These include:</a:t>
            </a:r>
          </a:p>
          <a:p>
            <a:pPr marL="0" indent="0" algn="just">
              <a:buNone/>
            </a:pPr>
            <a:r>
              <a:rPr lang="en-US" b="1" u="sng" dirty="0">
                <a:latin typeface="Times New Roman" panose="02020603050405020304" pitchFamily="18" charset="0"/>
                <a:cs typeface="Times New Roman" panose="02020603050405020304" pitchFamily="18" charset="0"/>
              </a:rPr>
              <a:t>Customer research</a:t>
            </a:r>
            <a:r>
              <a:rPr lang="en-US" dirty="0">
                <a:latin typeface="Times New Roman" panose="02020603050405020304" pitchFamily="18" charset="0"/>
                <a:cs typeface="Times New Roman" panose="02020603050405020304" pitchFamily="18" charset="0"/>
              </a:rPr>
              <a:t>: When making alterations, a business needs to get opinions from the target customers about their needs and preferences.</a:t>
            </a:r>
          </a:p>
          <a:p>
            <a:pPr marL="0" indent="0" algn="just">
              <a:buNone/>
            </a:pPr>
            <a:r>
              <a:rPr lang="en-US" b="1" u="sng" dirty="0">
                <a:latin typeface="Times New Roman" panose="02020603050405020304" pitchFamily="18" charset="0"/>
                <a:cs typeface="Times New Roman" panose="02020603050405020304" pitchFamily="18" charset="0"/>
              </a:rPr>
              <a:t>Export research</a:t>
            </a:r>
            <a:r>
              <a:rPr lang="en-US" dirty="0">
                <a:latin typeface="Times New Roman" panose="02020603050405020304" pitchFamily="18" charset="0"/>
                <a:cs typeface="Times New Roman" panose="02020603050405020304" pitchFamily="18" charset="0"/>
              </a:rPr>
              <a:t>: When targeting foreign markets, businesses should research in detail the cost and time taken to adapt the product to suit the market's needs. They should also consider factors such as customer service, prices, preferences, and the prevailing regulations.</a:t>
            </a:r>
          </a:p>
        </p:txBody>
      </p:sp>
    </p:spTree>
    <p:extLst>
      <p:ext uri="{BB962C8B-B14F-4D97-AF65-F5344CB8AC3E}">
        <p14:creationId xmlns:p14="http://schemas.microsoft.com/office/powerpoint/2010/main" val="403309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73FA-8954-8C23-C27C-23E6038EB7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0960736-2251-CEF3-DDBB-3280E3BA5BCF}"/>
              </a:ext>
            </a:extLst>
          </p:cNvPr>
          <p:cNvSpPr>
            <a:spLocks noGrp="1"/>
          </p:cNvSpPr>
          <p:nvPr>
            <p:ph idx="1"/>
          </p:nvPr>
        </p:nvSpPr>
        <p:spPr/>
        <p:txBody>
          <a:bodyPr/>
          <a:lstStyle/>
          <a:p>
            <a:pPr marL="0" indent="0">
              <a:buNone/>
            </a:pPr>
            <a:r>
              <a:rPr lang="en-US" b="1" u="sng" dirty="0">
                <a:latin typeface="Times New Roman" panose="02020603050405020304" pitchFamily="18" charset="0"/>
                <a:cs typeface="Times New Roman" panose="02020603050405020304" pitchFamily="18" charset="0"/>
              </a:rPr>
              <a:t>Competition</a:t>
            </a:r>
            <a:r>
              <a:rPr lang="en-US" dirty="0">
                <a:latin typeface="Times New Roman" panose="02020603050405020304" pitchFamily="18" charset="0"/>
                <a:cs typeface="Times New Roman" panose="02020603050405020304" pitchFamily="18" charset="0"/>
              </a:rPr>
              <a:t>: When dealing with intense competition, it is critical to evaluate the features of competitor products that are superior. Instead of introducing new products, a business can respond to competition by adding superior product features. This will prevent them from losing their market share.</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06008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7F69-A170-9083-0062-F410DCDDAC57}"/>
              </a:ext>
            </a:extLst>
          </p:cNvPr>
          <p:cNvSpPr>
            <a:spLocks noGrp="1"/>
          </p:cNvSpPr>
          <p:nvPr>
            <p:ph type="title"/>
          </p:nvPr>
        </p:nvSpPr>
        <p:spPr>
          <a:xfrm>
            <a:off x="1295402" y="888826"/>
            <a:ext cx="9601196" cy="1397173"/>
          </a:xfrm>
        </p:spPr>
        <p:txBody>
          <a:bodyPr>
            <a:noAutofit/>
          </a:bodyPr>
          <a:lstStyle/>
          <a:p>
            <a:r>
              <a:rPr lang="en-US" sz="2400" dirty="0">
                <a:latin typeface="Algerian" panose="04020705040A02060702" pitchFamily="82" charset="0"/>
                <a:cs typeface="Times New Roman" panose="02020603050405020304" pitchFamily="18" charset="0"/>
              </a:rPr>
              <a:t>Product standardization closely resembles product adaptation, since both deal with producing and selling goods in a foreign market. </a:t>
            </a:r>
            <a:br>
              <a:rPr lang="en-US" sz="2400" dirty="0">
                <a:latin typeface="Algerian" panose="04020705040A02060702" pitchFamily="82" charset="0"/>
                <a:cs typeface="Times New Roman" panose="02020603050405020304" pitchFamily="18" charset="0"/>
              </a:rPr>
            </a:br>
            <a:endParaRPr lang="en-IN" sz="2400" dirty="0">
              <a:latin typeface="Algerian" panose="04020705040A02060702" pitchFamily="82" charset="0"/>
            </a:endParaRPr>
          </a:p>
        </p:txBody>
      </p:sp>
      <p:sp>
        <p:nvSpPr>
          <p:cNvPr id="3" name="Content Placeholder 2">
            <a:extLst>
              <a:ext uri="{FF2B5EF4-FFF2-40B4-BE49-F238E27FC236}">
                <a16:creationId xmlns:a16="http://schemas.microsoft.com/office/drawing/2014/main" id="{6B164C9C-4DBB-6B9D-F08E-8232063A30F7}"/>
              </a:ext>
            </a:extLst>
          </p:cNvPr>
          <p:cNvSpPr>
            <a:spLocks noGrp="1"/>
          </p:cNvSpPr>
          <p:nvPr>
            <p:ph idx="1"/>
          </p:nvPr>
        </p:nvSpPr>
        <p:spPr>
          <a:xfrm>
            <a:off x="1230086" y="2650238"/>
            <a:ext cx="9601196" cy="3318936"/>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However, the two are different in various aspects, as follows.</a:t>
            </a:r>
          </a:p>
          <a:p>
            <a:pPr marL="0" indent="0" algn="just">
              <a:buNone/>
            </a:pPr>
            <a:r>
              <a:rPr lang="en-US" b="1" dirty="0">
                <a:latin typeface="Times New Roman" panose="02020603050405020304" pitchFamily="18" charset="0"/>
                <a:cs typeface="Times New Roman" panose="02020603050405020304" pitchFamily="18" charset="0"/>
              </a:rPr>
              <a:t>Product adaptation </a:t>
            </a:r>
            <a:r>
              <a:rPr lang="en-US" dirty="0">
                <a:latin typeface="Times New Roman" panose="02020603050405020304" pitchFamily="18" charset="0"/>
                <a:cs typeface="Times New Roman" panose="02020603050405020304" pitchFamily="18" charset="0"/>
              </a:rPr>
              <a:t>entails modifying an existing product to make it more suitable for a new market. In contrast, </a:t>
            </a:r>
            <a:r>
              <a:rPr lang="en-US" b="1" dirty="0">
                <a:latin typeface="Times New Roman" panose="02020603050405020304" pitchFamily="18" charset="0"/>
                <a:cs typeface="Times New Roman" panose="02020603050405020304" pitchFamily="18" charset="0"/>
              </a:rPr>
              <a:t>product standardization </a:t>
            </a:r>
            <a:r>
              <a:rPr lang="en-US" dirty="0">
                <a:latin typeface="Times New Roman" panose="02020603050405020304" pitchFamily="18" charset="0"/>
                <a:cs typeface="Times New Roman" panose="02020603050405020304" pitchFamily="18" charset="0"/>
              </a:rPr>
              <a:t>deals with making products in all markets uniform.</a:t>
            </a:r>
          </a:p>
          <a:p>
            <a:pPr marL="0" indent="0" algn="just">
              <a:buNone/>
            </a:pPr>
            <a:r>
              <a:rPr lang="en-US" dirty="0">
                <a:latin typeface="Times New Roman" panose="02020603050405020304" pitchFamily="18" charset="0"/>
                <a:cs typeface="Times New Roman" panose="02020603050405020304" pitchFamily="18" charset="0"/>
              </a:rPr>
              <a:t>In product adaptation, the cost of production is high since different materials are required in production. In contrast, the production cost is lower in </a:t>
            </a:r>
            <a:r>
              <a:rPr lang="en-US" b="1" dirty="0">
                <a:latin typeface="Times New Roman" panose="02020603050405020304" pitchFamily="18" charset="0"/>
                <a:cs typeface="Times New Roman" panose="02020603050405020304" pitchFamily="18" charset="0"/>
              </a:rPr>
              <a:t>product standardization</a:t>
            </a:r>
            <a:r>
              <a:rPr lang="en-US" dirty="0">
                <a:latin typeface="Times New Roman" panose="02020603050405020304" pitchFamily="18" charset="0"/>
                <a:cs typeface="Times New Roman" panose="02020603050405020304" pitchFamily="18" charset="0"/>
              </a:rPr>
              <a:t> since similar materials are required to produce the goods.</a:t>
            </a:r>
          </a:p>
        </p:txBody>
      </p:sp>
    </p:spTree>
    <p:extLst>
      <p:ext uri="{BB962C8B-B14F-4D97-AF65-F5344CB8AC3E}">
        <p14:creationId xmlns:p14="http://schemas.microsoft.com/office/powerpoint/2010/main" val="308870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F224-DB7F-389B-8345-DAD8CA7D03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5135626-BDF0-2E3A-D455-67C29D9721E8}"/>
              </a:ext>
            </a:extLst>
          </p:cNvPr>
          <p:cNvSpPr>
            <a:spLocks noGrp="1"/>
          </p:cNvSpPr>
          <p:nvPr>
            <p:ph idx="1"/>
          </p:nvPr>
        </p:nvSpPr>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Businesses that engage in </a:t>
            </a:r>
            <a:r>
              <a:rPr lang="en-US" b="1" dirty="0">
                <a:latin typeface="Times New Roman" panose="02020603050405020304" pitchFamily="18" charset="0"/>
                <a:cs typeface="Times New Roman" panose="02020603050405020304" pitchFamily="18" charset="0"/>
              </a:rPr>
              <a:t>product adaptation </a:t>
            </a:r>
            <a:r>
              <a:rPr lang="en-US" dirty="0">
                <a:latin typeface="Times New Roman" panose="02020603050405020304" pitchFamily="18" charset="0"/>
                <a:cs typeface="Times New Roman" panose="02020603050405020304" pitchFamily="18" charset="0"/>
              </a:rPr>
              <a:t>give their consumers different options. In contrast, </a:t>
            </a:r>
            <a:r>
              <a:rPr lang="en-US" b="1" dirty="0">
                <a:latin typeface="Times New Roman" panose="02020603050405020304" pitchFamily="18" charset="0"/>
                <a:cs typeface="Times New Roman" panose="02020603050405020304" pitchFamily="18" charset="0"/>
              </a:rPr>
              <a:t>product standardization </a:t>
            </a:r>
            <a:r>
              <a:rPr lang="en-US" dirty="0">
                <a:latin typeface="Times New Roman" panose="02020603050405020304" pitchFamily="18" charset="0"/>
                <a:cs typeface="Times New Roman" panose="02020603050405020304" pitchFamily="18" charset="0"/>
              </a:rPr>
              <a:t>gives consumers only one product option.</a:t>
            </a:r>
          </a:p>
          <a:p>
            <a:pPr marL="0" indent="0" algn="just">
              <a:buNone/>
            </a:pPr>
            <a:r>
              <a:rPr lang="en-US" b="1" dirty="0">
                <a:latin typeface="Times New Roman" panose="02020603050405020304" pitchFamily="18" charset="0"/>
                <a:cs typeface="Times New Roman" panose="02020603050405020304" pitchFamily="18" charset="0"/>
              </a:rPr>
              <a:t>Product standardization </a:t>
            </a:r>
            <a:r>
              <a:rPr lang="en-US" dirty="0">
                <a:latin typeface="Times New Roman" panose="02020603050405020304" pitchFamily="18" charset="0"/>
                <a:cs typeface="Times New Roman" panose="02020603050405020304" pitchFamily="18" charset="0"/>
              </a:rPr>
              <a:t>makes production more efficient since only one product is made. In contrast, </a:t>
            </a:r>
            <a:r>
              <a:rPr lang="en-US" b="1" dirty="0">
                <a:latin typeface="Times New Roman" panose="02020603050405020304" pitchFamily="18" charset="0"/>
                <a:cs typeface="Times New Roman" panose="02020603050405020304" pitchFamily="18" charset="0"/>
              </a:rPr>
              <a:t>product adaptation </a:t>
            </a:r>
            <a:r>
              <a:rPr lang="en-US" dirty="0">
                <a:latin typeface="Times New Roman" panose="02020603050405020304" pitchFamily="18" charset="0"/>
                <a:cs typeface="Times New Roman" panose="02020603050405020304" pitchFamily="18" charset="0"/>
              </a:rPr>
              <a:t>hampers efficiency since products have to be modified to suit different consumers.</a:t>
            </a:r>
          </a:p>
          <a:p>
            <a:pPr marL="0" indent="0" algn="just">
              <a:buNone/>
            </a:pPr>
            <a:r>
              <a:rPr lang="en-US" dirty="0">
                <a:latin typeface="Times New Roman" panose="02020603050405020304" pitchFamily="18" charset="0"/>
                <a:cs typeface="Times New Roman" panose="02020603050405020304" pitchFamily="18" charset="0"/>
              </a:rPr>
              <a:t>Businesses can choose to standardize their products to make them easier to produce and lower the cost of production. Similarly, they may decide to modify them to serve diverse customers.</a:t>
            </a: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094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50</TotalTime>
  <Words>594</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Algerian</vt:lpstr>
      <vt:lpstr>Arial</vt:lpstr>
      <vt:lpstr>Garamond</vt:lpstr>
      <vt:lpstr>Times New Roman</vt:lpstr>
      <vt:lpstr>Organic</vt:lpstr>
      <vt:lpstr>PowerPoint Presentation</vt:lpstr>
      <vt:lpstr>GLOBAL PRODUCT</vt:lpstr>
      <vt:lpstr>PowerPoint Presentation</vt:lpstr>
      <vt:lpstr>What is Global Product Development? </vt:lpstr>
      <vt:lpstr>Product adaptation</vt:lpstr>
      <vt:lpstr>PowerPoint Presentation</vt:lpstr>
      <vt:lpstr>PowerPoint Presentation</vt:lpstr>
      <vt:lpstr>Product standardization closely resembles product adaptation, since both deal with producing and selling goods in a foreign market.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2023-03-19T10:06:31Z</dcterms:created>
  <dcterms:modified xsi:type="dcterms:W3CDTF">2023-03-20T09:00:46Z</dcterms:modified>
</cp:coreProperties>
</file>